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
      <p:font typeface="Average"/>
      <p:regular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verage-regular.fntdata"/><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f33e797fad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f33e797fad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f33e797fa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f33e797fa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slide" Target="/ppt/slides/slide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xml"/><Relationship Id="rId4" Type="http://schemas.openxmlformats.org/officeDocument/2006/relationships/slide" Target="/ppt/slid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Ideation</a:t>
            </a:r>
            <a:endParaRPr/>
          </a:p>
          <a:p>
            <a:pPr indent="0" lvl="0" marL="0" rtl="0" algn="l">
              <a:spcBef>
                <a:spcPts val="0"/>
              </a:spcBef>
              <a:spcAft>
                <a:spcPts val="0"/>
              </a:spcAft>
              <a:buNone/>
            </a:pPr>
            <a:r>
              <a:rPr lang="en-GB"/>
              <a:t>Presentation</a:t>
            </a:r>
            <a:endParaRPr/>
          </a:p>
        </p:txBody>
      </p:sp>
      <p:sp>
        <p:nvSpPr>
          <p:cNvPr id="229" name="Google Shape;229;p17"/>
          <p:cNvSpPr txBox="1"/>
          <p:nvPr/>
        </p:nvSpPr>
        <p:spPr>
          <a:xfrm>
            <a:off x="5536350" y="3507600"/>
            <a:ext cx="3018300" cy="91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uFill>
                  <a:noFill/>
                </a:uFill>
                <a:latin typeface="Montserrat"/>
                <a:ea typeface="Montserrat"/>
                <a:cs typeface="Montserrat"/>
                <a:sym typeface="Montserrat"/>
                <a:hlinkClick>
                  <a:extLst>
                    <a:ext uri="{A12FA001-AC4F-418D-AE19-62706E023703}">
                      <ahyp:hlinkClr val="tx"/>
                    </a:ext>
                  </a:extLst>
                </a:hlinkClick>
              </a:rPr>
              <a:t>Project </a:t>
            </a:r>
            <a:r>
              <a:rPr lang="en-GB">
                <a:solidFill>
                  <a:schemeClr val="lt1"/>
                </a:solidFill>
                <a:latin typeface="Montserrat"/>
                <a:ea typeface="Montserrat"/>
                <a:cs typeface="Montserrat"/>
                <a:sym typeface="Montserrat"/>
              </a:rPr>
              <a:t>team - JARVIS</a:t>
            </a:r>
            <a:endParaRPr>
              <a:solidFill>
                <a:schemeClr val="lt1"/>
              </a:solidFill>
              <a:latin typeface="Montserrat"/>
              <a:ea typeface="Montserrat"/>
              <a:cs typeface="Montserrat"/>
              <a:sym typeface="Montserrat"/>
            </a:endParaRPr>
          </a:p>
          <a:p>
            <a:pPr indent="-304800" lvl="0" marL="457200" rtl="0" algn="l">
              <a:spcBef>
                <a:spcPts val="1000"/>
              </a:spcBef>
              <a:spcAft>
                <a:spcPts val="0"/>
              </a:spcAft>
              <a:buClr>
                <a:schemeClr val="lt1"/>
              </a:buClr>
              <a:buSzPts val="1200"/>
              <a:buFont typeface="Montserrat"/>
              <a:buAutoNum type="arabicPeriod"/>
            </a:pPr>
            <a:r>
              <a:rPr lang="en-GB" sz="1200">
                <a:solidFill>
                  <a:schemeClr val="lt1"/>
                </a:solidFill>
                <a:latin typeface="Montserrat"/>
                <a:ea typeface="Montserrat"/>
                <a:cs typeface="Montserrat"/>
                <a:sym typeface="Montserrat"/>
              </a:rPr>
              <a:t>Arthiga V(20MSS005)</a:t>
            </a:r>
            <a:endParaRPr sz="1200">
              <a:solidFill>
                <a:schemeClr val="lt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AutoNum type="arabicPeriod"/>
            </a:pPr>
            <a:r>
              <a:rPr lang="en-GB" sz="1200">
                <a:solidFill>
                  <a:schemeClr val="lt1"/>
                </a:solidFill>
                <a:latin typeface="Montserrat"/>
                <a:ea typeface="Montserrat"/>
                <a:cs typeface="Montserrat"/>
                <a:sym typeface="Montserrat"/>
              </a:rPr>
              <a:t>Shivani R(20MSS045)</a:t>
            </a:r>
            <a:endParaRPr sz="1200">
              <a:solidFill>
                <a:schemeClr val="lt1"/>
              </a:solidFill>
              <a:latin typeface="Montserrat"/>
              <a:ea typeface="Montserrat"/>
              <a:cs typeface="Montserrat"/>
              <a:sym typeface="Montserrat"/>
            </a:endParaRPr>
          </a:p>
        </p:txBody>
      </p:sp>
      <p:sp>
        <p:nvSpPr>
          <p:cNvPr id="230" name="Google Shape;230;p17"/>
          <p:cNvSpPr txBox="1"/>
          <p:nvPr/>
        </p:nvSpPr>
        <p:spPr>
          <a:xfrm>
            <a:off x="3537150" y="2881675"/>
            <a:ext cx="4327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lt1"/>
                </a:solidFill>
                <a:uFill>
                  <a:noFill/>
                </a:uFill>
                <a:latin typeface="Montserrat"/>
                <a:ea typeface="Montserrat"/>
                <a:cs typeface="Montserrat"/>
                <a:sym typeface="Montserrat"/>
                <a:hlinkClick action="ppaction://hlinksldjump" r:id="rId3">
                  <a:extLst>
                    <a:ext uri="{A12FA001-AC4F-418D-AE19-62706E023703}">
                      <ahyp:hlinkClr val="tx"/>
                    </a:ext>
                  </a:extLst>
                </a:hlinkClick>
              </a:rPr>
              <a:t>Introducing: </a:t>
            </a:r>
            <a:r>
              <a:rPr lang="en-GB" sz="1200">
                <a:solidFill>
                  <a:schemeClr val="lt1"/>
                </a:solidFill>
                <a:latin typeface="Montserrat"/>
                <a:ea typeface="Montserrat"/>
                <a:cs typeface="Montserrat"/>
                <a:sym typeface="Montserrat"/>
              </a:rPr>
              <a:t>Milling machines sensor predictive chatbot</a:t>
            </a:r>
            <a:endParaRPr sz="120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6"/>
          <p:cNvSpPr txBox="1"/>
          <p:nvPr>
            <p:ph idx="2" type="title"/>
          </p:nvPr>
        </p:nvSpPr>
        <p:spPr>
          <a:xfrm>
            <a:off x="459675" y="1340500"/>
            <a:ext cx="3005700" cy="3499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GB" sz="1300"/>
              <a:t>Support Vector Machines (SVM)</a:t>
            </a:r>
            <a:r>
              <a:rPr lang="en-GB" sz="1300"/>
              <a:t> </a:t>
            </a:r>
            <a:endParaRPr sz="1300"/>
          </a:p>
          <a:p>
            <a:pPr indent="0" lvl="0" marL="0" rtl="0" algn="l">
              <a:lnSpc>
                <a:spcPct val="115000"/>
              </a:lnSpc>
              <a:spcBef>
                <a:spcPts val="1200"/>
              </a:spcBef>
              <a:spcAft>
                <a:spcPts val="0"/>
              </a:spcAft>
              <a:buNone/>
            </a:pPr>
            <a:r>
              <a:t/>
            </a:r>
            <a:endParaRPr sz="1300"/>
          </a:p>
          <a:p>
            <a:pPr indent="0" lvl="0" marL="0" rtl="0" algn="l">
              <a:lnSpc>
                <a:spcPct val="115000"/>
              </a:lnSpc>
              <a:spcBef>
                <a:spcPts val="1200"/>
              </a:spcBef>
              <a:spcAft>
                <a:spcPts val="0"/>
              </a:spcAft>
              <a:buNone/>
            </a:pPr>
            <a:r>
              <a:rPr lang="en-GB" sz="1300"/>
              <a:t>It is a well-suited for the project due to their capability to effectively handle high-dimensional feature spaces typical in sensor data from milling machines. They are robust in separating classes with a clear margin, making them ideal for predicting machine failures in complex datasets.</a:t>
            </a:r>
            <a:endParaRPr sz="1300"/>
          </a:p>
          <a:p>
            <a:pPr indent="0" lvl="0" marL="0" rtl="0" algn="l">
              <a:spcBef>
                <a:spcPts val="1200"/>
              </a:spcBef>
              <a:spcAft>
                <a:spcPts val="0"/>
              </a:spcAft>
              <a:buNone/>
            </a:pPr>
            <a:r>
              <a:t/>
            </a:r>
            <a:endParaRPr sz="1300"/>
          </a:p>
        </p:txBody>
      </p:sp>
      <p:sp>
        <p:nvSpPr>
          <p:cNvPr id="296" name="Google Shape;296;p26"/>
          <p:cNvSpPr txBox="1"/>
          <p:nvPr>
            <p:ph type="title"/>
          </p:nvPr>
        </p:nvSpPr>
        <p:spPr>
          <a:xfrm>
            <a:off x="2642300" y="315675"/>
            <a:ext cx="4210800" cy="40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2000">
                <a:solidFill>
                  <a:srgbClr val="0000FF"/>
                </a:solidFill>
              </a:rPr>
              <a:t>Machine Learning Models</a:t>
            </a:r>
            <a:endParaRPr b="1" sz="2000">
              <a:solidFill>
                <a:srgbClr val="0000FF"/>
              </a:solidFill>
            </a:endParaRPr>
          </a:p>
        </p:txBody>
      </p:sp>
      <p:sp>
        <p:nvSpPr>
          <p:cNvPr id="297" name="Google Shape;297;p26"/>
          <p:cNvSpPr txBox="1"/>
          <p:nvPr>
            <p:ph idx="1" type="body"/>
          </p:nvPr>
        </p:nvSpPr>
        <p:spPr>
          <a:xfrm>
            <a:off x="5915102" y="1340500"/>
            <a:ext cx="3228900" cy="1797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sz="1300">
                <a:solidFill>
                  <a:srgbClr val="000000"/>
                </a:solidFill>
                <a:latin typeface="Montserrat"/>
                <a:ea typeface="Montserrat"/>
                <a:cs typeface="Montserrat"/>
                <a:sym typeface="Montserrat"/>
              </a:rPr>
              <a:t>Gradient Boosting</a:t>
            </a:r>
            <a:r>
              <a:rPr lang="en-GB" sz="1300">
                <a:solidFill>
                  <a:srgbClr val="000000"/>
                </a:solidFill>
                <a:latin typeface="Montserrat"/>
                <a:ea typeface="Montserrat"/>
                <a:cs typeface="Montserrat"/>
                <a:sym typeface="Montserrat"/>
              </a:rPr>
              <a:t> </a:t>
            </a:r>
            <a:endParaRPr sz="1300">
              <a:solidFill>
                <a:srgbClr val="000000"/>
              </a:solidFill>
              <a:latin typeface="Montserrat"/>
              <a:ea typeface="Montserrat"/>
              <a:cs typeface="Montserrat"/>
              <a:sym typeface="Montserrat"/>
            </a:endParaRPr>
          </a:p>
          <a:p>
            <a:pPr indent="0" lvl="0" marL="0" rtl="0" algn="l">
              <a:spcBef>
                <a:spcPts val="1200"/>
              </a:spcBef>
              <a:spcAft>
                <a:spcPts val="0"/>
              </a:spcAft>
              <a:buNone/>
            </a:pPr>
            <a:r>
              <a:t/>
            </a:r>
            <a:endParaRPr sz="1300">
              <a:solidFill>
                <a:srgbClr val="000000"/>
              </a:solidFill>
              <a:latin typeface="Montserrat"/>
              <a:ea typeface="Montserrat"/>
              <a:cs typeface="Montserrat"/>
              <a:sym typeface="Montserrat"/>
            </a:endParaRPr>
          </a:p>
          <a:p>
            <a:pPr indent="0" lvl="0" marL="0" rtl="0" algn="l">
              <a:spcBef>
                <a:spcPts val="1200"/>
              </a:spcBef>
              <a:spcAft>
                <a:spcPts val="0"/>
              </a:spcAft>
              <a:buNone/>
            </a:pPr>
            <a:r>
              <a:rPr lang="en-GB" sz="1300">
                <a:solidFill>
                  <a:srgbClr val="000000"/>
                </a:solidFill>
                <a:latin typeface="Montserrat"/>
                <a:ea typeface="Montserrat"/>
                <a:cs typeface="Montserrat"/>
                <a:sym typeface="Montserrat"/>
              </a:rPr>
              <a:t>It has ability to capture complex, non-linear interactions between various sensor data features. This model's iterative approach of building on previous models' errors enables high predictive accuracy, which is essential for reliable predictive maintenance in milling machines.</a:t>
            </a:r>
            <a:endParaRPr sz="1300">
              <a:solidFill>
                <a:srgbClr val="000000"/>
              </a:solidFill>
              <a:latin typeface="Montserrat"/>
              <a:ea typeface="Montserrat"/>
              <a:cs typeface="Montserrat"/>
              <a:sym typeface="Montserrat"/>
            </a:endParaRPr>
          </a:p>
          <a:p>
            <a:pPr indent="0" lvl="0" marL="0" rtl="0" algn="l">
              <a:spcBef>
                <a:spcPts val="1200"/>
              </a:spcBef>
              <a:spcAft>
                <a:spcPts val="1600"/>
              </a:spcAft>
              <a:buNone/>
            </a:pPr>
            <a:r>
              <a:t/>
            </a:r>
            <a:endParaRPr sz="1300">
              <a:latin typeface="Montserrat"/>
              <a:ea typeface="Montserrat"/>
              <a:cs typeface="Montserrat"/>
              <a:sym typeface="Montserrat"/>
            </a:endParaRPr>
          </a:p>
        </p:txBody>
      </p:sp>
      <p:sp>
        <p:nvSpPr>
          <p:cNvPr id="298" name="Google Shape;298;p26"/>
          <p:cNvSpPr/>
          <p:nvPr/>
        </p:nvSpPr>
        <p:spPr>
          <a:xfrm>
            <a:off x="3594938" y="2029825"/>
            <a:ext cx="2190600" cy="1951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99" name="Google Shape;299;p26"/>
          <p:cNvSpPr txBox="1"/>
          <p:nvPr/>
        </p:nvSpPr>
        <p:spPr>
          <a:xfrm>
            <a:off x="3810725" y="2300725"/>
            <a:ext cx="21468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rgbClr val="660000"/>
                </a:solidFill>
                <a:latin typeface="Lato"/>
                <a:ea typeface="Lato"/>
                <a:cs typeface="Lato"/>
                <a:sym typeface="Lato"/>
              </a:rPr>
              <a:t>Gradient Boosting </a:t>
            </a:r>
            <a:endParaRPr sz="1300">
              <a:solidFill>
                <a:srgbClr val="660000"/>
              </a:solidFill>
              <a:latin typeface="Lato"/>
              <a:ea typeface="Lato"/>
              <a:cs typeface="Lato"/>
              <a:sym typeface="Lato"/>
            </a:endParaRPr>
          </a:p>
          <a:p>
            <a:pPr indent="0" lvl="0" marL="0" rtl="0" algn="l">
              <a:spcBef>
                <a:spcPts val="0"/>
              </a:spcBef>
              <a:spcAft>
                <a:spcPts val="0"/>
              </a:spcAft>
              <a:buNone/>
            </a:pPr>
            <a:r>
              <a:rPr lang="en-GB" sz="1300">
                <a:solidFill>
                  <a:srgbClr val="660000"/>
                </a:solidFill>
                <a:latin typeface="Lato"/>
                <a:ea typeface="Lato"/>
                <a:cs typeface="Lato"/>
                <a:sym typeface="Lato"/>
              </a:rPr>
              <a:t>Has got the </a:t>
            </a:r>
            <a:r>
              <a:rPr lang="en-GB" sz="1300">
                <a:solidFill>
                  <a:srgbClr val="660000"/>
                </a:solidFill>
                <a:latin typeface="Lato"/>
                <a:ea typeface="Lato"/>
                <a:cs typeface="Lato"/>
                <a:sym typeface="Lato"/>
              </a:rPr>
              <a:t>greater</a:t>
            </a:r>
            <a:r>
              <a:rPr lang="en-GB" sz="1300">
                <a:solidFill>
                  <a:srgbClr val="660000"/>
                </a:solidFill>
                <a:latin typeface="Lato"/>
                <a:ea typeface="Lato"/>
                <a:cs typeface="Lato"/>
                <a:sym typeface="Lato"/>
              </a:rPr>
              <a:t> the</a:t>
            </a:r>
            <a:endParaRPr sz="1300">
              <a:solidFill>
                <a:srgbClr val="660000"/>
              </a:solidFill>
              <a:latin typeface="Lato"/>
              <a:ea typeface="Lato"/>
              <a:cs typeface="Lato"/>
              <a:sym typeface="Lato"/>
            </a:endParaRPr>
          </a:p>
          <a:p>
            <a:pPr indent="0" lvl="0" marL="0" rtl="0" algn="l">
              <a:spcBef>
                <a:spcPts val="0"/>
              </a:spcBef>
              <a:spcAft>
                <a:spcPts val="0"/>
              </a:spcAft>
              <a:buNone/>
            </a:pPr>
            <a:r>
              <a:rPr lang="en-GB" sz="1300">
                <a:solidFill>
                  <a:srgbClr val="660000"/>
                </a:solidFill>
                <a:latin typeface="Lato"/>
                <a:ea typeface="Lato"/>
                <a:cs typeface="Lato"/>
                <a:sym typeface="Lato"/>
              </a:rPr>
              <a:t>Accuracy, Therefore it is</a:t>
            </a:r>
            <a:endParaRPr sz="1300">
              <a:solidFill>
                <a:srgbClr val="660000"/>
              </a:solidFill>
              <a:latin typeface="Lato"/>
              <a:ea typeface="Lato"/>
              <a:cs typeface="Lato"/>
              <a:sym typeface="Lato"/>
            </a:endParaRPr>
          </a:p>
          <a:p>
            <a:pPr indent="0" lvl="0" marL="0" rtl="0" algn="l">
              <a:spcBef>
                <a:spcPts val="0"/>
              </a:spcBef>
              <a:spcAft>
                <a:spcPts val="0"/>
              </a:spcAft>
              <a:buNone/>
            </a:pPr>
            <a:r>
              <a:rPr lang="en-GB" sz="1300">
                <a:solidFill>
                  <a:srgbClr val="660000"/>
                </a:solidFill>
                <a:latin typeface="Lato"/>
                <a:ea typeface="Lato"/>
                <a:cs typeface="Lato"/>
                <a:sym typeface="Lato"/>
              </a:rPr>
              <a:t>Used in further </a:t>
            </a:r>
            <a:endParaRPr sz="1300">
              <a:solidFill>
                <a:srgbClr val="660000"/>
              </a:solidFill>
              <a:latin typeface="Lato"/>
              <a:ea typeface="Lato"/>
              <a:cs typeface="Lato"/>
              <a:sym typeface="Lato"/>
            </a:endParaRPr>
          </a:p>
          <a:p>
            <a:pPr indent="0" lvl="0" marL="0" rtl="0" algn="l">
              <a:spcBef>
                <a:spcPts val="0"/>
              </a:spcBef>
              <a:spcAft>
                <a:spcPts val="0"/>
              </a:spcAft>
              <a:buNone/>
            </a:pPr>
            <a:r>
              <a:rPr lang="en-GB" sz="1300">
                <a:solidFill>
                  <a:srgbClr val="660000"/>
                </a:solidFill>
                <a:latin typeface="Lato"/>
                <a:ea typeface="Lato"/>
                <a:cs typeface="Lato"/>
                <a:sym typeface="Lato"/>
              </a:rPr>
              <a:t>Development of the</a:t>
            </a:r>
            <a:endParaRPr sz="1300">
              <a:solidFill>
                <a:srgbClr val="660000"/>
              </a:solidFill>
              <a:latin typeface="Lato"/>
              <a:ea typeface="Lato"/>
              <a:cs typeface="Lato"/>
              <a:sym typeface="Lato"/>
            </a:endParaRPr>
          </a:p>
          <a:p>
            <a:pPr indent="0" lvl="0" marL="0" rtl="0" algn="l">
              <a:spcBef>
                <a:spcPts val="0"/>
              </a:spcBef>
              <a:spcAft>
                <a:spcPts val="0"/>
              </a:spcAft>
              <a:buNone/>
            </a:pPr>
            <a:r>
              <a:rPr lang="en-GB" sz="1300">
                <a:solidFill>
                  <a:srgbClr val="660000"/>
                </a:solidFill>
                <a:latin typeface="Lato"/>
                <a:ea typeface="Lato"/>
                <a:cs typeface="Lato"/>
                <a:sym typeface="Lato"/>
              </a:rPr>
              <a:t>Project!!! </a:t>
            </a:r>
            <a:endParaRPr sz="1300">
              <a:solidFill>
                <a:srgbClr val="660000"/>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7"/>
          <p:cNvSpPr txBox="1"/>
          <p:nvPr>
            <p:ph type="title"/>
          </p:nvPr>
        </p:nvSpPr>
        <p:spPr>
          <a:xfrm>
            <a:off x="1236425" y="195900"/>
            <a:ext cx="59691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500">
                <a:latin typeface="Arial"/>
                <a:ea typeface="Arial"/>
                <a:cs typeface="Arial"/>
                <a:sym typeface="Arial"/>
              </a:rPr>
              <a:t>UI Chatbot Development</a:t>
            </a:r>
            <a:endParaRPr b="1" sz="1500">
              <a:latin typeface="Arial"/>
              <a:ea typeface="Arial"/>
              <a:cs typeface="Arial"/>
              <a:sym typeface="Arial"/>
            </a:endParaRPr>
          </a:p>
          <a:p>
            <a:pPr indent="0" lvl="0" marL="0" rtl="0" algn="l">
              <a:spcBef>
                <a:spcPts val="400"/>
              </a:spcBef>
              <a:spcAft>
                <a:spcPts val="0"/>
              </a:spcAft>
              <a:buNone/>
            </a:pPr>
            <a:r>
              <a:t/>
            </a:r>
            <a:endParaRPr b="1" sz="1500"/>
          </a:p>
        </p:txBody>
      </p:sp>
      <p:sp>
        <p:nvSpPr>
          <p:cNvPr id="305" name="Google Shape;305;p27"/>
          <p:cNvSpPr txBox="1"/>
          <p:nvPr>
            <p:ph idx="2" type="body"/>
          </p:nvPr>
        </p:nvSpPr>
        <p:spPr>
          <a:xfrm>
            <a:off x="1236425" y="846950"/>
            <a:ext cx="7380300" cy="1584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100">
                <a:latin typeface="Montserrat"/>
                <a:ea typeface="Montserrat"/>
                <a:cs typeface="Montserrat"/>
                <a:sym typeface="Montserrat"/>
              </a:rPr>
              <a:t>Chatbot Design</a:t>
            </a:r>
            <a:r>
              <a:rPr lang="en-GB" sz="1100">
                <a:latin typeface="Montserrat"/>
                <a:ea typeface="Montserrat"/>
                <a:cs typeface="Montserrat"/>
                <a:sym typeface="Montserrat"/>
              </a:rPr>
              <a:t>: Design a user-friendly interface for the chatbot that facilitates easy interaction and provides intuitive navigation.</a:t>
            </a:r>
            <a:endParaRPr sz="1100">
              <a:latin typeface="Montserrat"/>
              <a:ea typeface="Montserrat"/>
              <a:cs typeface="Montserrat"/>
              <a:sym typeface="Montserrat"/>
            </a:endParaRPr>
          </a:p>
          <a:p>
            <a:pPr indent="0" lvl="0" marL="0" rtl="0" algn="l">
              <a:lnSpc>
                <a:spcPct val="100000"/>
              </a:lnSpc>
              <a:spcBef>
                <a:spcPts val="1600"/>
              </a:spcBef>
              <a:spcAft>
                <a:spcPts val="0"/>
              </a:spcAft>
              <a:buNone/>
            </a:pPr>
            <a:r>
              <a:rPr b="1" lang="en-GB" sz="1100">
                <a:latin typeface="Montserrat"/>
                <a:ea typeface="Montserrat"/>
                <a:cs typeface="Montserrat"/>
                <a:sym typeface="Montserrat"/>
              </a:rPr>
              <a:t>NLP Integration</a:t>
            </a:r>
            <a:r>
              <a:rPr lang="en-GB" sz="1100">
                <a:latin typeface="Montserrat"/>
                <a:ea typeface="Montserrat"/>
                <a:cs typeface="Montserrat"/>
                <a:sym typeface="Montserrat"/>
              </a:rPr>
              <a:t>: Integrate Natural Language Processing (NLP) capabilities to enable the chatbot to understand and respond to user queries effectively.</a:t>
            </a:r>
            <a:endParaRPr sz="1100">
              <a:latin typeface="Montserrat"/>
              <a:ea typeface="Montserrat"/>
              <a:cs typeface="Montserrat"/>
              <a:sym typeface="Montserrat"/>
            </a:endParaRPr>
          </a:p>
          <a:p>
            <a:pPr indent="0" lvl="0" marL="0" rtl="0" algn="l">
              <a:lnSpc>
                <a:spcPct val="100000"/>
              </a:lnSpc>
              <a:spcBef>
                <a:spcPts val="1600"/>
              </a:spcBef>
              <a:spcAft>
                <a:spcPts val="0"/>
              </a:spcAft>
              <a:buNone/>
            </a:pPr>
            <a:r>
              <a:rPr b="1" lang="en-GB" sz="1100">
                <a:latin typeface="Montserrat"/>
                <a:ea typeface="Montserrat"/>
                <a:cs typeface="Montserrat"/>
                <a:sym typeface="Montserrat"/>
              </a:rPr>
              <a:t>Alert System</a:t>
            </a:r>
            <a:r>
              <a:rPr lang="en-GB" sz="1100">
                <a:latin typeface="Montserrat"/>
                <a:ea typeface="Montserrat"/>
                <a:cs typeface="Montserrat"/>
                <a:sym typeface="Montserrat"/>
              </a:rPr>
              <a:t>: Develop a system within the chatbot to notify maintenance personnel of potential issues and suggest corrective actions.</a:t>
            </a:r>
            <a:endParaRPr sz="1100">
              <a:latin typeface="Montserrat"/>
              <a:ea typeface="Montserrat"/>
              <a:cs typeface="Montserrat"/>
              <a:sym typeface="Montserrat"/>
            </a:endParaRPr>
          </a:p>
          <a:p>
            <a:pPr indent="0" lvl="0" marL="0" rtl="0" algn="l">
              <a:lnSpc>
                <a:spcPct val="100000"/>
              </a:lnSpc>
              <a:spcBef>
                <a:spcPts val="1600"/>
              </a:spcBef>
              <a:spcAft>
                <a:spcPts val="1600"/>
              </a:spcAft>
              <a:buNone/>
            </a:pPr>
            <a:r>
              <a:t/>
            </a:r>
            <a:endParaRPr sz="1000">
              <a:latin typeface="Montserrat"/>
              <a:ea typeface="Montserrat"/>
              <a:cs typeface="Montserrat"/>
              <a:sym typeface="Montserrat"/>
            </a:endParaRPr>
          </a:p>
        </p:txBody>
      </p:sp>
      <p:sp>
        <p:nvSpPr>
          <p:cNvPr id="306" name="Google Shape;306;p27"/>
          <p:cNvSpPr txBox="1"/>
          <p:nvPr>
            <p:ph type="title"/>
          </p:nvPr>
        </p:nvSpPr>
        <p:spPr>
          <a:xfrm>
            <a:off x="1236425" y="2431550"/>
            <a:ext cx="59691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500">
                <a:latin typeface="Arial"/>
                <a:ea typeface="Arial"/>
                <a:cs typeface="Arial"/>
                <a:sym typeface="Arial"/>
              </a:rPr>
              <a:t>UI Chatbot Development</a:t>
            </a:r>
            <a:endParaRPr b="1" sz="1500">
              <a:latin typeface="Arial"/>
              <a:ea typeface="Arial"/>
              <a:cs typeface="Arial"/>
              <a:sym typeface="Arial"/>
            </a:endParaRPr>
          </a:p>
          <a:p>
            <a:pPr indent="0" lvl="0" marL="0" rtl="0" algn="l">
              <a:spcBef>
                <a:spcPts val="400"/>
              </a:spcBef>
              <a:spcAft>
                <a:spcPts val="0"/>
              </a:spcAft>
              <a:buNone/>
            </a:pPr>
            <a:r>
              <a:t/>
            </a:r>
            <a:endParaRPr b="1" sz="1500"/>
          </a:p>
        </p:txBody>
      </p:sp>
      <p:sp>
        <p:nvSpPr>
          <p:cNvPr id="307" name="Google Shape;307;p27"/>
          <p:cNvSpPr txBox="1"/>
          <p:nvPr>
            <p:ph idx="2" type="body"/>
          </p:nvPr>
        </p:nvSpPr>
        <p:spPr>
          <a:xfrm>
            <a:off x="1236425" y="3095500"/>
            <a:ext cx="7380300" cy="1584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100">
                <a:latin typeface="Montserrat"/>
                <a:ea typeface="Montserrat"/>
                <a:cs typeface="Montserrat"/>
                <a:sym typeface="Montserrat"/>
              </a:rPr>
              <a:t>System Integration</a:t>
            </a:r>
            <a:r>
              <a:rPr lang="en-GB" sz="1100">
                <a:latin typeface="Montserrat"/>
                <a:ea typeface="Montserrat"/>
                <a:cs typeface="Montserrat"/>
                <a:sym typeface="Montserrat"/>
              </a:rPr>
              <a:t>: Integrate the predictive maintenance and chatbot system with existing manufacturing systems and workflows to ensure seamless operation.</a:t>
            </a:r>
            <a:endParaRPr sz="1100">
              <a:latin typeface="Montserrat"/>
              <a:ea typeface="Montserrat"/>
              <a:cs typeface="Montserrat"/>
              <a:sym typeface="Montserrat"/>
            </a:endParaRPr>
          </a:p>
          <a:p>
            <a:pPr indent="0" lvl="0" marL="0" rtl="0" algn="l">
              <a:lnSpc>
                <a:spcPct val="100000"/>
              </a:lnSpc>
              <a:spcBef>
                <a:spcPts val="1600"/>
              </a:spcBef>
              <a:spcAft>
                <a:spcPts val="0"/>
              </a:spcAft>
              <a:buNone/>
            </a:pPr>
            <a:r>
              <a:rPr b="1" lang="en-GB" sz="1100">
                <a:latin typeface="Montserrat"/>
                <a:ea typeface="Montserrat"/>
                <a:cs typeface="Montserrat"/>
                <a:sym typeface="Montserrat"/>
              </a:rPr>
              <a:t>Testing and Validation</a:t>
            </a:r>
            <a:r>
              <a:rPr lang="en-GB" sz="1100">
                <a:latin typeface="Montserrat"/>
                <a:ea typeface="Montserrat"/>
                <a:cs typeface="Montserrat"/>
                <a:sym typeface="Montserrat"/>
              </a:rPr>
              <a:t>: Conduct thorough testing to validate the system’s performance and reliability under various scenarios.</a:t>
            </a:r>
            <a:endParaRPr sz="1100">
              <a:latin typeface="Montserrat"/>
              <a:ea typeface="Montserrat"/>
              <a:cs typeface="Montserrat"/>
              <a:sym typeface="Montserrat"/>
            </a:endParaRPr>
          </a:p>
          <a:p>
            <a:pPr indent="0" lvl="0" marL="0" rtl="0" algn="l">
              <a:lnSpc>
                <a:spcPct val="100000"/>
              </a:lnSpc>
              <a:spcBef>
                <a:spcPts val="1600"/>
              </a:spcBef>
              <a:spcAft>
                <a:spcPts val="1600"/>
              </a:spcAft>
              <a:buNone/>
            </a:pPr>
            <a:r>
              <a:t/>
            </a:r>
            <a:endParaRPr b="1" sz="1100">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8"/>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13" name="Google Shape;313;p28"/>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Montserrat"/>
                <a:ea typeface="Montserrat"/>
                <a:cs typeface="Montserrat"/>
                <a:sym typeface="Montserrat"/>
              </a:rPr>
              <a:t>Let's build something great together.</a:t>
            </a:r>
            <a:endParaRPr>
              <a:latin typeface="Montserrat"/>
              <a:ea typeface="Montserrat"/>
              <a:cs typeface="Montserrat"/>
              <a:sym typeface="Montserrat"/>
            </a:endParaRPr>
          </a:p>
          <a:p>
            <a:pPr indent="0" lvl="0" marL="0" rtl="0" algn="l">
              <a:spcBef>
                <a:spcPts val="0"/>
              </a:spcBef>
              <a:spcAft>
                <a:spcPts val="0"/>
              </a:spcAft>
              <a:buNone/>
            </a:pPr>
            <a:r>
              <a:rPr lang="en-GB">
                <a:latin typeface="Montserrat"/>
                <a:ea typeface="Montserrat"/>
                <a:cs typeface="Montserrat"/>
                <a:sym typeface="Montserrat"/>
              </a:rPr>
              <a:t>Ready to take the next step!!</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id="314" name="Google Shape;314;p28"/>
          <p:cNvPicPr preferRelativeResize="0"/>
          <p:nvPr/>
        </p:nvPicPr>
        <p:blipFill>
          <a:blip r:embed="rId3">
            <a:alphaModFix/>
          </a:blip>
          <a:stretch>
            <a:fillRect/>
          </a:stretch>
        </p:blipFill>
        <p:spPr>
          <a:xfrm>
            <a:off x="4865625" y="801512"/>
            <a:ext cx="3540474" cy="35404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236" name="Google Shape;236;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Introduction</a:t>
            </a:r>
            <a:endParaRPr sz="1800">
              <a:solidFill>
                <a:schemeClr val="lt1"/>
              </a:solidFill>
              <a:latin typeface="Average"/>
              <a:ea typeface="Average"/>
              <a:cs typeface="Average"/>
              <a:sym typeface="Average"/>
            </a:endParaRPr>
          </a:p>
        </p:txBody>
      </p:sp>
      <p:sp>
        <p:nvSpPr>
          <p:cNvPr id="237" name="Google Shape;237;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Understanding the problems</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Project objective</a:t>
            </a:r>
            <a:endParaRPr>
              <a:solidFill>
                <a:srgbClr val="CACACA"/>
              </a:solidFill>
              <a:latin typeface="Montserrat"/>
              <a:ea typeface="Montserrat"/>
              <a:cs typeface="Montserrat"/>
              <a:sym typeface="Montserrat"/>
            </a:endParaRPr>
          </a:p>
        </p:txBody>
      </p:sp>
      <p:sp>
        <p:nvSpPr>
          <p:cNvPr id="239" name="Google Shape;239;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Basic Architecture</a:t>
            </a:r>
            <a:endParaRPr sz="1800">
              <a:solidFill>
                <a:schemeClr val="lt1"/>
              </a:solidFill>
              <a:latin typeface="Average"/>
              <a:ea typeface="Average"/>
              <a:cs typeface="Average"/>
              <a:sym typeface="Average"/>
            </a:endParaRPr>
          </a:p>
        </p:txBody>
      </p:sp>
      <p:sp>
        <p:nvSpPr>
          <p:cNvPr id="240" name="Google Shape;240;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Modules</a:t>
            </a:r>
            <a:endParaRPr sz="1800">
              <a:solidFill>
                <a:schemeClr val="lt1"/>
              </a:solidFill>
              <a:latin typeface="Average"/>
              <a:ea typeface="Average"/>
              <a:cs typeface="Average"/>
              <a:sym typeface="Average"/>
            </a:endParaRPr>
          </a:p>
        </p:txBody>
      </p:sp>
      <p:sp>
        <p:nvSpPr>
          <p:cNvPr id="241" name="Google Shape;241;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Details</a:t>
            </a:r>
            <a:endParaRPr sz="1800">
              <a:solidFill>
                <a:schemeClr val="lt1"/>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47" name="Google Shape;247;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the era of Industry 4.0, the integration of advanced technologies into industrial processes is crucial for optimizing operations and ensuring equipment longevity. One of the most impactful applications of these technologies is predictive maintenance, which leverages data analysis and machine learning to predict equipment failures before they occur. </a:t>
            </a:r>
            <a:endParaRPr/>
          </a:p>
          <a:p>
            <a:pPr indent="0" lvl="0" marL="0" rtl="0" algn="l">
              <a:spcBef>
                <a:spcPts val="1600"/>
              </a:spcBef>
              <a:spcAft>
                <a:spcPts val="0"/>
              </a:spcAft>
              <a:buNone/>
            </a:pPr>
            <a:r>
              <a:rPr lang="en-GB"/>
              <a:t>This project focuses on enhancing the reliability and efficiency of milling machines by combining predictive maintenance algorithms with a chatbot interface. By analyzing sensor data and providing real-time alerts and actionable insights, the system aims to streamline communication and improve maintenance response times.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3" name="Google Shape;253;p20"/>
          <p:cNvSpPr txBox="1"/>
          <p:nvPr/>
        </p:nvSpPr>
        <p:spPr>
          <a:xfrm>
            <a:off x="1145250" y="135135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4" name="Google Shape;254;p20"/>
          <p:cNvSpPr txBox="1"/>
          <p:nvPr>
            <p:ph idx="1" type="body"/>
          </p:nvPr>
        </p:nvSpPr>
        <p:spPr>
          <a:xfrm>
            <a:off x="1945550" y="1192200"/>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latin typeface="Montserrat"/>
                <a:ea typeface="Montserrat"/>
                <a:cs typeface="Montserrat"/>
                <a:sym typeface="Montserrat"/>
              </a:rPr>
              <a:t>Unexpected Downtime:</a:t>
            </a:r>
            <a:r>
              <a:rPr lang="en-GB">
                <a:latin typeface="Montserrat"/>
                <a:ea typeface="Montserrat"/>
                <a:cs typeface="Montserrat"/>
                <a:sym typeface="Montserrat"/>
              </a:rPr>
              <a:t> Milling machines are critical in manufacturing, and any downtime can lead to significant production losses. Predicting potential failures can prevent unexpected breakdowns and minimize operational interruptions.</a:t>
            </a:r>
            <a:endParaRPr>
              <a:latin typeface="Montserrat"/>
              <a:ea typeface="Montserrat"/>
              <a:cs typeface="Montserrat"/>
              <a:sym typeface="Montserrat"/>
            </a:endParaRPr>
          </a:p>
        </p:txBody>
      </p:sp>
      <p:sp>
        <p:nvSpPr>
          <p:cNvPr id="255" name="Google Shape;255;p20"/>
          <p:cNvSpPr txBox="1"/>
          <p:nvPr/>
        </p:nvSpPr>
        <p:spPr>
          <a:xfrm>
            <a:off x="1082150" y="249415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6" name="Google Shape;256;p20"/>
          <p:cNvSpPr txBox="1"/>
          <p:nvPr>
            <p:ph idx="1" type="body"/>
          </p:nvPr>
        </p:nvSpPr>
        <p:spPr>
          <a:xfrm>
            <a:off x="1945550" y="2327792"/>
            <a:ext cx="5877300" cy="1141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200">
                <a:solidFill>
                  <a:srgbClr val="FFFFFF"/>
                </a:solidFill>
                <a:latin typeface="Montserrat"/>
                <a:ea typeface="Montserrat"/>
                <a:cs typeface="Montserrat"/>
                <a:sym typeface="Montserrat"/>
              </a:rPr>
              <a:t>Inefficient Maintenance Practices: </a:t>
            </a:r>
            <a:r>
              <a:rPr lang="en-GB" sz="1200">
                <a:solidFill>
                  <a:srgbClr val="FFFFFF"/>
                </a:solidFill>
                <a:latin typeface="Montserrat"/>
                <a:ea typeface="Montserrat"/>
                <a:cs typeface="Montserrat"/>
                <a:sym typeface="Montserrat"/>
              </a:rPr>
              <a:t>Traditional maintenance practices often rely on scheduled checks or reactive repairs after a failure, which can be inefficient and costly. Predictive maintenance provides a proactive approach, reducing unnecessary maintenance activities and focusing efforts where they are needed most.</a:t>
            </a:r>
            <a:endParaRPr sz="1200">
              <a:solidFill>
                <a:srgbClr val="FFFFFF"/>
              </a:solidFill>
              <a:latin typeface="Montserrat"/>
              <a:ea typeface="Montserrat"/>
              <a:cs typeface="Montserrat"/>
              <a:sym typeface="Montserrat"/>
            </a:endParaRPr>
          </a:p>
        </p:txBody>
      </p:sp>
      <p:sp>
        <p:nvSpPr>
          <p:cNvPr id="257" name="Google Shape;257;p20"/>
          <p:cNvSpPr txBox="1"/>
          <p:nvPr/>
        </p:nvSpPr>
        <p:spPr>
          <a:xfrm>
            <a:off x="1082150" y="379821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8" name="Google Shape;258;p20"/>
          <p:cNvSpPr txBox="1"/>
          <p:nvPr>
            <p:ph idx="1" type="body"/>
          </p:nvPr>
        </p:nvSpPr>
        <p:spPr>
          <a:xfrm>
            <a:off x="1945550" y="3615827"/>
            <a:ext cx="5877300" cy="914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200">
                <a:solidFill>
                  <a:srgbClr val="FFFFFF"/>
                </a:solidFill>
                <a:latin typeface="Montserrat"/>
                <a:ea typeface="Montserrat"/>
                <a:cs typeface="Montserrat"/>
                <a:sym typeface="Montserrat"/>
              </a:rPr>
              <a:t>Communication Gaps: </a:t>
            </a:r>
            <a:r>
              <a:rPr lang="en-GB" sz="1200">
                <a:solidFill>
                  <a:srgbClr val="FFFFFF"/>
                </a:solidFill>
                <a:latin typeface="Montserrat"/>
                <a:ea typeface="Montserrat"/>
                <a:cs typeface="Montserrat"/>
                <a:sym typeface="Montserrat"/>
              </a:rPr>
              <a:t>Maintenance personnel often face challenges in receiving timely and accurate information about equipment status. A chatbot interface can bridge these gaps by providing instant alerts and detailed insights into machine health.</a:t>
            </a:r>
            <a:endParaRPr sz="1200">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64" name="Google Shape;264;p21"/>
          <p:cNvSpPr txBox="1"/>
          <p:nvPr>
            <p:ph idx="1" type="body"/>
          </p:nvPr>
        </p:nvSpPr>
        <p:spPr>
          <a:xfrm>
            <a:off x="4505725" y="104790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chemeClr val="lt1"/>
                </a:solidFill>
                <a:latin typeface="Montserrat"/>
                <a:ea typeface="Montserrat"/>
                <a:cs typeface="Montserrat"/>
                <a:sym typeface="Montserrat"/>
              </a:rPr>
              <a:t>Real-time Data Analysis</a:t>
            </a:r>
            <a:r>
              <a:rPr lang="en-GB" sz="1100">
                <a:solidFill>
                  <a:schemeClr val="lt1"/>
                </a:solidFill>
                <a:latin typeface="Montserrat"/>
                <a:ea typeface="Montserrat"/>
                <a:cs typeface="Montserrat"/>
                <a:sym typeface="Montserrat"/>
              </a:rPr>
              <a:t>: Continuously collect and analyze sensor data from milling machines to identify patterns and anomalies that may indicate potential failures.</a:t>
            </a:r>
            <a:endParaRPr sz="1100">
              <a:solidFill>
                <a:schemeClr val="lt1"/>
              </a:solidFill>
              <a:latin typeface="Montserrat"/>
              <a:ea typeface="Montserrat"/>
              <a:cs typeface="Montserrat"/>
              <a:sym typeface="Montserrat"/>
            </a:endParaRPr>
          </a:p>
          <a:p>
            <a:pPr indent="0" lvl="0" marL="0" rtl="0" algn="l">
              <a:spcBef>
                <a:spcPts val="1600"/>
              </a:spcBef>
              <a:spcAft>
                <a:spcPts val="0"/>
              </a:spcAft>
              <a:buNone/>
            </a:pPr>
            <a:r>
              <a:rPr b="1" lang="en-GB" sz="1100">
                <a:solidFill>
                  <a:schemeClr val="lt1"/>
                </a:solidFill>
                <a:latin typeface="Montserrat"/>
                <a:ea typeface="Montserrat"/>
                <a:cs typeface="Montserrat"/>
                <a:sym typeface="Montserrat"/>
              </a:rPr>
              <a:t>Predictive Maintenance</a:t>
            </a:r>
            <a:r>
              <a:rPr lang="en-GB" sz="1100">
                <a:solidFill>
                  <a:schemeClr val="lt1"/>
                </a:solidFill>
                <a:latin typeface="Montserrat"/>
                <a:ea typeface="Montserrat"/>
                <a:cs typeface="Montserrat"/>
                <a:sym typeface="Montserrat"/>
              </a:rPr>
              <a:t>: Develop and implement machine learning models to accurately predict machine failures, reducing downtime and maintenance costs.</a:t>
            </a:r>
            <a:endParaRPr sz="1100">
              <a:solidFill>
                <a:schemeClr val="lt1"/>
              </a:solidFill>
              <a:latin typeface="Montserrat"/>
              <a:ea typeface="Montserrat"/>
              <a:cs typeface="Montserrat"/>
              <a:sym typeface="Montserrat"/>
            </a:endParaRPr>
          </a:p>
          <a:p>
            <a:pPr indent="0" lvl="0" marL="0" rtl="0" algn="l">
              <a:spcBef>
                <a:spcPts val="1600"/>
              </a:spcBef>
              <a:spcAft>
                <a:spcPts val="0"/>
              </a:spcAft>
              <a:buNone/>
            </a:pPr>
            <a:r>
              <a:rPr b="1" lang="en-GB" sz="1100">
                <a:solidFill>
                  <a:schemeClr val="lt1"/>
                </a:solidFill>
                <a:latin typeface="Montserrat"/>
                <a:ea typeface="Montserrat"/>
                <a:cs typeface="Montserrat"/>
                <a:sym typeface="Montserrat"/>
              </a:rPr>
              <a:t>Chatbot Communication</a:t>
            </a:r>
            <a:r>
              <a:rPr lang="en-GB" sz="1100">
                <a:solidFill>
                  <a:schemeClr val="lt1"/>
                </a:solidFill>
                <a:latin typeface="Montserrat"/>
                <a:ea typeface="Montserrat"/>
                <a:cs typeface="Montserrat"/>
                <a:sym typeface="Montserrat"/>
              </a:rPr>
              <a:t>: Create a user-friendly chatbot interface to deliver timely maintenance alerts and actionable insights to maintenance personnel, streamlining the communication process.</a:t>
            </a:r>
            <a:endParaRPr sz="1100">
              <a:solidFill>
                <a:schemeClr val="lt1"/>
              </a:solidFill>
              <a:latin typeface="Montserrat"/>
              <a:ea typeface="Montserrat"/>
              <a:cs typeface="Montserrat"/>
              <a:sym typeface="Montserrat"/>
            </a:endParaRPr>
          </a:p>
          <a:p>
            <a:pPr indent="0" lvl="0" marL="0" rtl="0" algn="l">
              <a:spcBef>
                <a:spcPts val="1600"/>
              </a:spcBef>
              <a:spcAft>
                <a:spcPts val="0"/>
              </a:spcAft>
              <a:buNone/>
            </a:pPr>
            <a:r>
              <a:rPr b="1" lang="en-GB" sz="1100">
                <a:solidFill>
                  <a:schemeClr val="lt1"/>
                </a:solidFill>
                <a:latin typeface="Montserrat"/>
                <a:ea typeface="Montserrat"/>
                <a:cs typeface="Montserrat"/>
                <a:sym typeface="Montserrat"/>
              </a:rPr>
              <a:t>Integration</a:t>
            </a:r>
            <a:r>
              <a:rPr lang="en-GB" sz="1100">
                <a:solidFill>
                  <a:schemeClr val="lt1"/>
                </a:solidFill>
                <a:latin typeface="Montserrat"/>
                <a:ea typeface="Montserrat"/>
                <a:cs typeface="Montserrat"/>
                <a:sym typeface="Montserrat"/>
              </a:rPr>
              <a:t>: Ensure seamless integration of the predictive maintenance system with existing industrial systems and workflows to facilitate data flow and operational efficiency.</a:t>
            </a:r>
            <a:endParaRPr sz="1100">
              <a:solidFill>
                <a:schemeClr val="lt1"/>
              </a:solidFill>
              <a:latin typeface="Montserrat"/>
              <a:ea typeface="Montserrat"/>
              <a:cs typeface="Montserrat"/>
              <a:sym typeface="Montserrat"/>
            </a:endParaRPr>
          </a:p>
          <a:p>
            <a:pPr indent="0" lvl="0" marL="0" rtl="0" algn="l">
              <a:spcBef>
                <a:spcPts val="1600"/>
              </a:spcBef>
              <a:spcAft>
                <a:spcPts val="1600"/>
              </a:spcAft>
              <a:buNone/>
            </a:pPr>
            <a:r>
              <a:t/>
            </a:r>
            <a:endParaRPr>
              <a:solidFill>
                <a:schemeClr val="lt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2"/>
          <p:cNvSpPr txBox="1"/>
          <p:nvPr>
            <p:ph type="title"/>
          </p:nvPr>
        </p:nvSpPr>
        <p:spPr>
          <a:xfrm>
            <a:off x="1255075" y="4602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2300"/>
              <a:t>BASIC </a:t>
            </a:r>
            <a:r>
              <a:rPr b="1" lang="en-GB" sz="2300"/>
              <a:t>ARCHITECTURE</a:t>
            </a:r>
            <a:endParaRPr b="1" sz="2300"/>
          </a:p>
        </p:txBody>
      </p:sp>
      <p:pic>
        <p:nvPicPr>
          <p:cNvPr id="270" name="Google Shape;270;p22"/>
          <p:cNvPicPr preferRelativeResize="0"/>
          <p:nvPr/>
        </p:nvPicPr>
        <p:blipFill>
          <a:blip r:embed="rId3">
            <a:alphaModFix/>
          </a:blip>
          <a:stretch>
            <a:fillRect/>
          </a:stretch>
        </p:blipFill>
        <p:spPr>
          <a:xfrm>
            <a:off x="357350" y="1512473"/>
            <a:ext cx="8429301" cy="31917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3"/>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300"/>
              <a:t>MODULES</a:t>
            </a:r>
            <a:endParaRPr b="1" sz="2300"/>
          </a:p>
        </p:txBody>
      </p:sp>
      <p:sp>
        <p:nvSpPr>
          <p:cNvPr id="276" name="Google Shape;276;p23"/>
          <p:cNvSpPr txBox="1"/>
          <p:nvPr>
            <p:ph idx="2" type="body"/>
          </p:nvPr>
        </p:nvSpPr>
        <p:spPr>
          <a:xfrm>
            <a:off x="2329800" y="1359825"/>
            <a:ext cx="4484400" cy="27564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Font typeface="Montserrat"/>
              <a:buChar char="●"/>
            </a:pPr>
            <a:r>
              <a:rPr lang="en-GB">
                <a:latin typeface="Montserrat"/>
                <a:ea typeface="Montserrat"/>
                <a:cs typeface="Montserrat"/>
                <a:sym typeface="Montserrat"/>
              </a:rPr>
              <a:t>Data Collection and Preprocessing</a:t>
            </a:r>
            <a:endParaRPr>
              <a:latin typeface="Montserrat"/>
              <a:ea typeface="Montserrat"/>
              <a:cs typeface="Montserrat"/>
              <a:sym typeface="Montserrat"/>
            </a:endParaRPr>
          </a:p>
          <a:p>
            <a:pPr indent="-311150" lvl="0" marL="457200" rtl="0" algn="l">
              <a:lnSpc>
                <a:spcPct val="200000"/>
              </a:lnSpc>
              <a:spcBef>
                <a:spcPts val="0"/>
              </a:spcBef>
              <a:spcAft>
                <a:spcPts val="0"/>
              </a:spcAft>
              <a:buSzPts val="1300"/>
              <a:buFont typeface="Montserrat"/>
              <a:buChar char="●"/>
            </a:pPr>
            <a:r>
              <a:rPr lang="en-GB">
                <a:latin typeface="Montserrat"/>
                <a:ea typeface="Montserrat"/>
                <a:cs typeface="Montserrat"/>
                <a:sym typeface="Montserrat"/>
              </a:rPr>
              <a:t>Data Pipeline Development</a:t>
            </a:r>
            <a:endParaRPr>
              <a:latin typeface="Montserrat"/>
              <a:ea typeface="Montserrat"/>
              <a:cs typeface="Montserrat"/>
              <a:sym typeface="Montserrat"/>
            </a:endParaRPr>
          </a:p>
          <a:p>
            <a:pPr indent="-311150" lvl="0" marL="457200" rtl="0" algn="l">
              <a:lnSpc>
                <a:spcPct val="200000"/>
              </a:lnSpc>
              <a:spcBef>
                <a:spcPts val="0"/>
              </a:spcBef>
              <a:spcAft>
                <a:spcPts val="0"/>
              </a:spcAft>
              <a:buSzPts val="1300"/>
              <a:buFont typeface="Montserrat"/>
              <a:buChar char="●"/>
            </a:pPr>
            <a:r>
              <a:rPr lang="en-GB">
                <a:latin typeface="Montserrat"/>
                <a:ea typeface="Montserrat"/>
                <a:cs typeface="Montserrat"/>
                <a:sym typeface="Montserrat"/>
              </a:rPr>
              <a:t>Exploratory Data Analysis (EDA)</a:t>
            </a:r>
            <a:endParaRPr>
              <a:latin typeface="Montserrat"/>
              <a:ea typeface="Montserrat"/>
              <a:cs typeface="Montserrat"/>
              <a:sym typeface="Montserrat"/>
            </a:endParaRPr>
          </a:p>
          <a:p>
            <a:pPr indent="-311150" lvl="0" marL="457200" rtl="0" algn="l">
              <a:lnSpc>
                <a:spcPct val="200000"/>
              </a:lnSpc>
              <a:spcBef>
                <a:spcPts val="0"/>
              </a:spcBef>
              <a:spcAft>
                <a:spcPts val="0"/>
              </a:spcAft>
              <a:buSzPts val="1300"/>
              <a:buFont typeface="Montserrat"/>
              <a:buChar char="●"/>
            </a:pPr>
            <a:r>
              <a:rPr lang="en-GB">
                <a:latin typeface="Montserrat"/>
                <a:ea typeface="Montserrat"/>
                <a:cs typeface="Montserrat"/>
                <a:sym typeface="Montserrat"/>
              </a:rPr>
              <a:t>Predictive Model Development</a:t>
            </a:r>
            <a:endParaRPr>
              <a:latin typeface="Montserrat"/>
              <a:ea typeface="Montserrat"/>
              <a:cs typeface="Montserrat"/>
              <a:sym typeface="Montserrat"/>
            </a:endParaRPr>
          </a:p>
          <a:p>
            <a:pPr indent="-311150" lvl="0" marL="457200" rtl="0" algn="l">
              <a:lnSpc>
                <a:spcPct val="200000"/>
              </a:lnSpc>
              <a:spcBef>
                <a:spcPts val="0"/>
              </a:spcBef>
              <a:spcAft>
                <a:spcPts val="0"/>
              </a:spcAft>
              <a:buSzPts val="1300"/>
              <a:buFont typeface="Montserrat"/>
              <a:buChar char="●"/>
            </a:pPr>
            <a:r>
              <a:rPr lang="en-GB">
                <a:latin typeface="Montserrat"/>
                <a:ea typeface="Montserrat"/>
                <a:cs typeface="Montserrat"/>
                <a:sym typeface="Montserrat"/>
              </a:rPr>
              <a:t> UI Chatbot Development</a:t>
            </a:r>
            <a:endParaRPr>
              <a:latin typeface="Montserrat"/>
              <a:ea typeface="Montserrat"/>
              <a:cs typeface="Montserrat"/>
              <a:sym typeface="Montserrat"/>
            </a:endParaRPr>
          </a:p>
          <a:p>
            <a:pPr indent="-311150" lvl="0" marL="457200" rtl="0" algn="l">
              <a:lnSpc>
                <a:spcPct val="200000"/>
              </a:lnSpc>
              <a:spcBef>
                <a:spcPts val="0"/>
              </a:spcBef>
              <a:spcAft>
                <a:spcPts val="0"/>
              </a:spcAft>
              <a:buSzPts val="1300"/>
              <a:buFont typeface="Montserrat"/>
              <a:buChar char="●"/>
            </a:pPr>
            <a:r>
              <a:rPr lang="en-GB">
                <a:latin typeface="Montserrat"/>
                <a:ea typeface="Montserrat"/>
                <a:cs typeface="Montserrat"/>
                <a:sym typeface="Montserrat"/>
              </a:rPr>
              <a:t>Integration and Deployment</a:t>
            </a:r>
            <a:endParaRPr>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4"/>
          <p:cNvSpPr txBox="1"/>
          <p:nvPr>
            <p:ph type="title"/>
          </p:nvPr>
        </p:nvSpPr>
        <p:spPr>
          <a:xfrm>
            <a:off x="1144050" y="131175"/>
            <a:ext cx="7178100" cy="7002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500"/>
              <a:t>Data Collection and Preprocessing</a:t>
            </a:r>
            <a:endParaRPr b="1" sz="1500"/>
          </a:p>
          <a:p>
            <a:pPr indent="0" lvl="0" marL="0" rtl="0" algn="l">
              <a:spcBef>
                <a:spcPts val="400"/>
              </a:spcBef>
              <a:spcAft>
                <a:spcPts val="0"/>
              </a:spcAft>
              <a:buNone/>
            </a:pPr>
            <a:r>
              <a:t/>
            </a:r>
            <a:endParaRPr b="1" sz="2600"/>
          </a:p>
        </p:txBody>
      </p:sp>
      <p:sp>
        <p:nvSpPr>
          <p:cNvPr id="282" name="Google Shape;282;p24"/>
          <p:cNvSpPr txBox="1"/>
          <p:nvPr>
            <p:ph idx="2" type="body"/>
          </p:nvPr>
        </p:nvSpPr>
        <p:spPr>
          <a:xfrm>
            <a:off x="1144050" y="693525"/>
            <a:ext cx="7675800" cy="1803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000">
                <a:latin typeface="Montserrat"/>
                <a:ea typeface="Montserrat"/>
                <a:cs typeface="Montserrat"/>
                <a:sym typeface="Montserrat"/>
              </a:rPr>
              <a:t>Data Acquisition</a:t>
            </a:r>
            <a:r>
              <a:rPr lang="en-GB" sz="1000">
                <a:latin typeface="Montserrat"/>
                <a:ea typeface="Montserrat"/>
                <a:cs typeface="Montserrat"/>
                <a:sym typeface="Montserrat"/>
              </a:rPr>
              <a:t>: Continuously gather data from these sensors, ensuring high-frequency sampling to capture detailed machine behavior.</a:t>
            </a:r>
            <a:endParaRPr sz="1000">
              <a:latin typeface="Montserrat"/>
              <a:ea typeface="Montserrat"/>
              <a:cs typeface="Montserrat"/>
              <a:sym typeface="Montserrat"/>
            </a:endParaRPr>
          </a:p>
          <a:p>
            <a:pPr indent="0" lvl="0" marL="0" rtl="0" algn="l">
              <a:lnSpc>
                <a:spcPct val="100000"/>
              </a:lnSpc>
              <a:spcBef>
                <a:spcPts val="1600"/>
              </a:spcBef>
              <a:spcAft>
                <a:spcPts val="0"/>
              </a:spcAft>
              <a:buNone/>
            </a:pPr>
            <a:r>
              <a:rPr b="1" lang="en-GB" sz="1000">
                <a:latin typeface="Montserrat"/>
                <a:ea typeface="Montserrat"/>
                <a:cs typeface="Montserrat"/>
                <a:sym typeface="Montserrat"/>
              </a:rPr>
              <a:t>Data Cleaning</a:t>
            </a:r>
            <a:r>
              <a:rPr lang="en-GB" sz="1000">
                <a:latin typeface="Montserrat"/>
                <a:ea typeface="Montserrat"/>
                <a:cs typeface="Montserrat"/>
                <a:sym typeface="Montserrat"/>
              </a:rPr>
              <a:t>: Remove noise and handle missing values to ensure the data’s accuracy and reliability. Standardize formats and scales for consistent analysis.Data Pipeline Development</a:t>
            </a:r>
            <a:endParaRPr sz="1000">
              <a:latin typeface="Montserrat"/>
              <a:ea typeface="Montserrat"/>
              <a:cs typeface="Montserrat"/>
              <a:sym typeface="Montserrat"/>
            </a:endParaRPr>
          </a:p>
          <a:p>
            <a:pPr indent="0" lvl="0" marL="0" rtl="0" algn="l">
              <a:lnSpc>
                <a:spcPct val="100000"/>
              </a:lnSpc>
              <a:spcBef>
                <a:spcPts val="1600"/>
              </a:spcBef>
              <a:spcAft>
                <a:spcPts val="0"/>
              </a:spcAft>
              <a:buNone/>
            </a:pPr>
            <a:r>
              <a:rPr b="1" lang="en-GB" sz="1000">
                <a:latin typeface="Montserrat"/>
                <a:ea typeface="Montserrat"/>
                <a:cs typeface="Montserrat"/>
                <a:sym typeface="Montserrat"/>
              </a:rPr>
              <a:t>Data Labeling</a:t>
            </a:r>
            <a:r>
              <a:rPr lang="en-GB" sz="1000">
                <a:latin typeface="Montserrat"/>
                <a:ea typeface="Montserrat"/>
                <a:cs typeface="Montserrat"/>
                <a:sym typeface="Montserrat"/>
              </a:rPr>
              <a:t>: Identify and label instances of machine failures and normal operations to provide a basis for training predictive models.</a:t>
            </a:r>
            <a:endParaRPr sz="1000">
              <a:latin typeface="Montserrat"/>
              <a:ea typeface="Montserrat"/>
              <a:cs typeface="Montserrat"/>
              <a:sym typeface="Montserrat"/>
            </a:endParaRPr>
          </a:p>
          <a:p>
            <a:pPr indent="0" lvl="0" marL="0" rtl="0" algn="l">
              <a:lnSpc>
                <a:spcPct val="100000"/>
              </a:lnSpc>
              <a:spcBef>
                <a:spcPts val="1600"/>
              </a:spcBef>
              <a:spcAft>
                <a:spcPts val="1600"/>
              </a:spcAft>
              <a:buNone/>
            </a:pPr>
            <a:r>
              <a:t/>
            </a:r>
            <a:endParaRPr b="1" sz="1000">
              <a:latin typeface="Montserrat"/>
              <a:ea typeface="Montserrat"/>
              <a:cs typeface="Montserrat"/>
              <a:sym typeface="Montserrat"/>
            </a:endParaRPr>
          </a:p>
        </p:txBody>
      </p:sp>
      <p:sp>
        <p:nvSpPr>
          <p:cNvPr id="283" name="Google Shape;283;p24"/>
          <p:cNvSpPr txBox="1"/>
          <p:nvPr>
            <p:ph type="title"/>
          </p:nvPr>
        </p:nvSpPr>
        <p:spPr>
          <a:xfrm>
            <a:off x="1074775" y="2404600"/>
            <a:ext cx="7178100" cy="7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a:t>Data Pipeline Development</a:t>
            </a:r>
            <a:endParaRPr b="1" sz="1500"/>
          </a:p>
        </p:txBody>
      </p:sp>
      <p:sp>
        <p:nvSpPr>
          <p:cNvPr id="284" name="Google Shape;284;p24"/>
          <p:cNvSpPr txBox="1"/>
          <p:nvPr>
            <p:ph idx="2" type="body"/>
          </p:nvPr>
        </p:nvSpPr>
        <p:spPr>
          <a:xfrm>
            <a:off x="1074775" y="2797275"/>
            <a:ext cx="7675800" cy="1803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000">
                <a:latin typeface="Montserrat"/>
                <a:ea typeface="Montserrat"/>
                <a:cs typeface="Montserrat"/>
                <a:sym typeface="Montserrat"/>
              </a:rPr>
              <a:t>Data Ingestion</a:t>
            </a:r>
            <a:r>
              <a:rPr lang="en-GB" sz="1000">
                <a:latin typeface="Montserrat"/>
                <a:ea typeface="Montserrat"/>
                <a:cs typeface="Montserrat"/>
                <a:sym typeface="Montserrat"/>
              </a:rPr>
              <a:t>: Set up processes for ingesting data from various sensors into a central database or data warehouse.</a:t>
            </a:r>
            <a:endParaRPr sz="1000">
              <a:latin typeface="Montserrat"/>
              <a:ea typeface="Montserrat"/>
              <a:cs typeface="Montserrat"/>
              <a:sym typeface="Montserrat"/>
            </a:endParaRPr>
          </a:p>
          <a:p>
            <a:pPr indent="0" lvl="0" marL="0" rtl="0" algn="l">
              <a:lnSpc>
                <a:spcPct val="100000"/>
              </a:lnSpc>
              <a:spcBef>
                <a:spcPts val="1600"/>
              </a:spcBef>
              <a:spcAft>
                <a:spcPts val="0"/>
              </a:spcAft>
              <a:buNone/>
            </a:pPr>
            <a:r>
              <a:rPr b="1" lang="en-GB" sz="1000">
                <a:latin typeface="Montserrat"/>
                <a:ea typeface="Montserrat"/>
                <a:cs typeface="Montserrat"/>
                <a:sym typeface="Montserrat"/>
              </a:rPr>
              <a:t>Data Storage</a:t>
            </a:r>
            <a:r>
              <a:rPr lang="en-GB" sz="1000">
                <a:latin typeface="Montserrat"/>
                <a:ea typeface="Montserrat"/>
                <a:cs typeface="Montserrat"/>
                <a:sym typeface="Montserrat"/>
              </a:rPr>
              <a:t>: Implement efficient storage solutions that can handle the large volume of incoming sensor data and allow for quick retrieval.</a:t>
            </a:r>
            <a:endParaRPr sz="1000">
              <a:latin typeface="Montserrat"/>
              <a:ea typeface="Montserrat"/>
              <a:cs typeface="Montserrat"/>
              <a:sym typeface="Montserrat"/>
            </a:endParaRPr>
          </a:p>
          <a:p>
            <a:pPr indent="0" lvl="0" marL="0" rtl="0" algn="l">
              <a:lnSpc>
                <a:spcPct val="100000"/>
              </a:lnSpc>
              <a:spcBef>
                <a:spcPts val="1600"/>
              </a:spcBef>
              <a:spcAft>
                <a:spcPts val="0"/>
              </a:spcAft>
              <a:buNone/>
            </a:pPr>
            <a:r>
              <a:rPr b="1" lang="en-GB" sz="1000">
                <a:latin typeface="Montserrat"/>
                <a:ea typeface="Montserrat"/>
                <a:cs typeface="Montserrat"/>
                <a:sym typeface="Montserrat"/>
              </a:rPr>
              <a:t>Data Processing</a:t>
            </a:r>
            <a:r>
              <a:rPr lang="en-GB" sz="1000">
                <a:latin typeface="Montserrat"/>
                <a:ea typeface="Montserrat"/>
                <a:cs typeface="Montserrat"/>
                <a:sym typeface="Montserrat"/>
              </a:rPr>
              <a:t>: Create ETL (Extract, Transform, Load) pipelines to process raw data into a format suitable for analysis.</a:t>
            </a:r>
            <a:endParaRPr sz="1000">
              <a:latin typeface="Montserrat"/>
              <a:ea typeface="Montserrat"/>
              <a:cs typeface="Montserrat"/>
              <a:sym typeface="Montserrat"/>
            </a:endParaRPr>
          </a:p>
          <a:p>
            <a:pPr indent="0" lvl="0" marL="0" rtl="0" algn="l">
              <a:lnSpc>
                <a:spcPct val="100000"/>
              </a:lnSpc>
              <a:spcBef>
                <a:spcPts val="1600"/>
              </a:spcBef>
              <a:spcAft>
                <a:spcPts val="1600"/>
              </a:spcAft>
              <a:buNone/>
            </a:pPr>
            <a:r>
              <a:rPr b="1" lang="en-GB" sz="1000">
                <a:latin typeface="Montserrat"/>
                <a:ea typeface="Montserrat"/>
                <a:cs typeface="Montserrat"/>
                <a:sym typeface="Montserrat"/>
              </a:rPr>
              <a:t>Real-time Processing</a:t>
            </a:r>
            <a:r>
              <a:rPr lang="en-GB" sz="1000">
                <a:latin typeface="Montserrat"/>
                <a:ea typeface="Montserrat"/>
                <a:cs typeface="Montserrat"/>
                <a:sym typeface="Montserrat"/>
              </a:rPr>
              <a:t>: Develop mechanisms for processing data in real-time to enable immediate predictions and alerts.</a:t>
            </a:r>
            <a:endParaRPr sz="1000">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600"/>
              <a:t>Exploratory Data Analysis (EDA)</a:t>
            </a:r>
            <a:endParaRPr b="1" sz="1600"/>
          </a:p>
          <a:p>
            <a:pPr indent="0" lvl="0" marL="0" rtl="0" algn="l">
              <a:spcBef>
                <a:spcPts val="400"/>
              </a:spcBef>
              <a:spcAft>
                <a:spcPts val="0"/>
              </a:spcAft>
              <a:buNone/>
            </a:pPr>
            <a:r>
              <a:t/>
            </a:r>
            <a:endParaRPr b="1" sz="1600"/>
          </a:p>
        </p:txBody>
      </p:sp>
      <p:sp>
        <p:nvSpPr>
          <p:cNvPr id="290" name="Google Shape;290;p25"/>
          <p:cNvSpPr txBox="1"/>
          <p:nvPr>
            <p:ph idx="1" type="body"/>
          </p:nvPr>
        </p:nvSpPr>
        <p:spPr>
          <a:xfrm>
            <a:off x="1297500" y="1567550"/>
            <a:ext cx="7038900" cy="110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latin typeface="Montserrat"/>
                <a:ea typeface="Montserrat"/>
                <a:cs typeface="Montserrat"/>
                <a:sym typeface="Montserrat"/>
              </a:rPr>
              <a:t>Data Visualization</a:t>
            </a:r>
            <a:r>
              <a:rPr lang="en-GB" sz="1200">
                <a:latin typeface="Montserrat"/>
                <a:ea typeface="Montserrat"/>
                <a:cs typeface="Montserrat"/>
                <a:sym typeface="Montserrat"/>
              </a:rPr>
              <a:t>: Use graphical representations to understand the distribution, trends, and correlations within the data.</a:t>
            </a:r>
            <a:endParaRPr sz="1200">
              <a:latin typeface="Montserrat"/>
              <a:ea typeface="Montserrat"/>
              <a:cs typeface="Montserrat"/>
              <a:sym typeface="Montserrat"/>
            </a:endParaRPr>
          </a:p>
          <a:p>
            <a:pPr indent="0" lvl="0" marL="0" rtl="0" algn="l">
              <a:spcBef>
                <a:spcPts val="1600"/>
              </a:spcBef>
              <a:spcAft>
                <a:spcPts val="0"/>
              </a:spcAft>
              <a:buNone/>
            </a:pPr>
            <a:r>
              <a:rPr b="1" lang="en-GB" sz="1200">
                <a:latin typeface="Montserrat"/>
                <a:ea typeface="Montserrat"/>
                <a:cs typeface="Montserrat"/>
                <a:sym typeface="Montserrat"/>
              </a:rPr>
              <a:t>Feature Engineering</a:t>
            </a:r>
            <a:r>
              <a:rPr lang="en-GB" sz="1200">
                <a:latin typeface="Montserrat"/>
                <a:ea typeface="Montserrat"/>
                <a:cs typeface="Montserrat"/>
                <a:sym typeface="Montserrat"/>
              </a:rPr>
              <a:t>: Identify key features that influence machine performance and failure, creating new features as necessary to enhance model performance.</a:t>
            </a:r>
            <a:endParaRPr sz="1200">
              <a:latin typeface="Montserrat"/>
              <a:ea typeface="Montserrat"/>
              <a:cs typeface="Montserrat"/>
              <a:sym typeface="Montserrat"/>
            </a:endParaRPr>
          </a:p>
          <a:p>
            <a:pPr indent="0" lvl="0" marL="0" rtl="0" algn="l">
              <a:spcBef>
                <a:spcPts val="1600"/>
              </a:spcBef>
              <a:spcAft>
                <a:spcPts val="0"/>
              </a:spcAft>
              <a:buNone/>
            </a:pPr>
            <a:r>
              <a:rPr b="1" lang="en-GB" sz="1200">
                <a:latin typeface="Montserrat"/>
                <a:ea typeface="Montserrat"/>
                <a:cs typeface="Montserrat"/>
                <a:sym typeface="Montserrat"/>
              </a:rPr>
              <a:t>Statistical Analysis</a:t>
            </a:r>
            <a:r>
              <a:rPr lang="en-GB" sz="1200">
                <a:latin typeface="Montserrat"/>
                <a:ea typeface="Montserrat"/>
                <a:cs typeface="Montserrat"/>
                <a:sym typeface="Montserrat"/>
              </a:rPr>
              <a:t>: Apply statistical methods to identify patterns, outliers, and anomalies that could indicate potential failures.</a:t>
            </a:r>
            <a:endParaRPr sz="1200">
              <a:latin typeface="Montserrat"/>
              <a:ea typeface="Montserrat"/>
              <a:cs typeface="Montserrat"/>
              <a:sym typeface="Montserrat"/>
            </a:endParaRPr>
          </a:p>
          <a:p>
            <a:pPr indent="0" lvl="0" marL="0" rtl="0" algn="l">
              <a:spcBef>
                <a:spcPts val="1600"/>
              </a:spcBef>
              <a:spcAft>
                <a:spcPts val="0"/>
              </a:spcAft>
              <a:buNone/>
            </a:pPr>
            <a:r>
              <a:rPr b="1" lang="en-GB" sz="1200">
                <a:latin typeface="Montserrat"/>
                <a:ea typeface="Montserrat"/>
                <a:cs typeface="Montserrat"/>
                <a:sym typeface="Montserrat"/>
              </a:rPr>
              <a:t>Hypothesis Testing</a:t>
            </a:r>
            <a:r>
              <a:rPr lang="en-GB" sz="1200">
                <a:latin typeface="Montserrat"/>
                <a:ea typeface="Montserrat"/>
                <a:cs typeface="Montserrat"/>
                <a:sym typeface="Montserrat"/>
              </a:rPr>
              <a:t>: Formulate and test hypotheses about the relationships between different sensor measurements and machine failures.</a:t>
            </a:r>
            <a:endParaRPr sz="1200">
              <a:latin typeface="Montserrat"/>
              <a:ea typeface="Montserrat"/>
              <a:cs typeface="Montserrat"/>
              <a:sym typeface="Montserrat"/>
            </a:endParaRPr>
          </a:p>
          <a:p>
            <a:pPr indent="0" lvl="0" marL="0" rtl="0" algn="l">
              <a:spcBef>
                <a:spcPts val="1600"/>
              </a:spcBef>
              <a:spcAft>
                <a:spcPts val="1600"/>
              </a:spcAft>
              <a:buNone/>
            </a:pPr>
            <a:r>
              <a:t/>
            </a:r>
            <a:endParaRPr sz="12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